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43891200" cy="32461200"/>
  <p:notesSz cx="9296400" cy="7010400"/>
  <p:defaultTextStyle>
    <a:defPPr>
      <a:defRPr lang="en-GB"/>
    </a:defPPr>
    <a:lvl1pPr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27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pnowsky, Carl J" initials="SCJ" lastIdx="2" clrIdx="0">
    <p:extLst>
      <p:ext uri="{19B8F6BF-5375-455C-9EA6-DF929625EA0E}">
        <p15:presenceInfo xmlns:p15="http://schemas.microsoft.com/office/powerpoint/2012/main" userId="S-1-5-21-1203574035-2005170512-1850952788-666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50000" autoAdjust="0"/>
  </p:normalViewPr>
  <p:slideViewPr>
    <p:cSldViewPr>
      <p:cViewPr varScale="1">
        <p:scale>
          <a:sx n="23" d="100"/>
          <a:sy n="23" d="100"/>
        </p:scale>
        <p:origin x="258" y="5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27"/>
        <p:guide pos="2160"/>
        <p:guide orient="horz"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36675" y="763588"/>
            <a:ext cx="5097463" cy="3770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9"/>
            <a:ext cx="6216650" cy="45243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1"/>
            <a:ext cx="3371850" cy="5016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398963" y="1"/>
            <a:ext cx="3371850" cy="5016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555164"/>
            <a:ext cx="3371850" cy="5016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4"/>
            <a:ext cx="3371850" cy="5016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charset="0"/>
                <a:cs typeface="Arial Unicode MS" charset="0"/>
              </a:defRPr>
            </a:lvl1pPr>
          </a:lstStyle>
          <a:p>
            <a:pPr>
              <a:defRPr/>
            </a:pPr>
            <a:fld id="{DC4209DA-6C5B-48E1-A08E-D7E4BBBFF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7686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pPr>
              <a:buFont typeface="Times New Roman" pitchFamily="18" charset="0"/>
              <a:buNone/>
            </a:pPr>
            <a:fld id="{9096EBF9-829A-4C94-9460-E228032BF02D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US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99" name="Text Box 1"/>
          <p:cNvSpPr txBox="1">
            <a:spLocks noChangeArrowheads="1"/>
          </p:cNvSpPr>
          <p:nvPr/>
        </p:nvSpPr>
        <p:spPr bwMode="auto">
          <a:xfrm>
            <a:off x="0" y="1"/>
            <a:ext cx="1588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A7E2A097-DE8C-46C9-82FC-1FB847ACEB46}" type="slidenum">
              <a:rPr lang="en-US" sz="2400">
                <a:solidFill>
                  <a:srgbClr val="000000"/>
                </a:solidFill>
                <a:latin typeface="Times New Roman" pitchFamily="18" charset="0"/>
                <a:ea typeface="Microsoft YaHei" charset="0"/>
                <a:cs typeface="Microsoft YaHei" charset="0"/>
              </a:rPr>
              <a:pPr>
                <a:lnSpc>
                  <a:spcPct val="100000"/>
                </a:lnSpc>
              </a:pPr>
              <a:t>1</a:t>
            </a:fld>
            <a:endParaRPr lang="en-US" sz="2400">
              <a:solidFill>
                <a:srgbClr val="000000"/>
              </a:solidFill>
              <a:latin typeface="Times New Roman" pitchFamily="18" charset="0"/>
              <a:ea typeface="Microsoft YaHei" charset="0"/>
              <a:cs typeface="Microsoft YaHei" charset="0"/>
            </a:endParaRPr>
          </a:p>
        </p:txBody>
      </p:sp>
      <p:sp>
        <p:nvSpPr>
          <p:cNvPr id="4100" name="Text Box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101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0" y="1"/>
            <a:ext cx="1588" cy="1588"/>
          </a:xfrm>
          <a:noFill/>
          <a:ln/>
        </p:spPr>
        <p:txBody>
          <a:bodyPr wrap="none" anchor="ctr"/>
          <a:lstStyle/>
          <a:p>
            <a:pPr eaLnBrk="1">
              <a:spcBef>
                <a:spcPct val="0"/>
              </a:spcBef>
            </a:pPr>
            <a:endParaRPr lang="en-US" sz="2000" dirty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0083800"/>
            <a:ext cx="37306250" cy="69580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8394363"/>
            <a:ext cx="30724475" cy="82962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16A91C-4AEF-4EC9-B645-CFDBB990C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4AE14-87FB-4FD4-BCAC-CB3B931C6E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19850" y="1295400"/>
            <a:ext cx="9874250" cy="277225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3925" y="1295400"/>
            <a:ext cx="29473525" cy="277225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BEB2EE-B808-4B22-8605-F433DF06F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295400"/>
            <a:ext cx="39500175" cy="54197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94B6C-205B-4744-802B-037629F14C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43799-0B89-4E0B-987B-71FD27AD16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0859750"/>
            <a:ext cx="37307838" cy="64468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3758863"/>
            <a:ext cx="37307838" cy="71008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2BC8F8-2FBB-4082-8BC4-EB4F49743B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3925" y="7596188"/>
            <a:ext cx="19673888" cy="21421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0213" y="7596188"/>
            <a:ext cx="19673887" cy="21421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22291-DC07-43D1-A25C-67D204AC5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00163"/>
            <a:ext cx="39503350" cy="5410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7265988"/>
            <a:ext cx="19392900" cy="30289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0294938"/>
            <a:ext cx="19392900" cy="18702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7265988"/>
            <a:ext cx="19400837" cy="30289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0294938"/>
            <a:ext cx="19400837" cy="18702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1EF92-7CA3-42BD-AD60-13D2AFE5A3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5083C-C59D-4CC6-B4DB-DC570E064D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D39D5-4156-4D86-BB01-928B4AD7D7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292225"/>
            <a:ext cx="14439900" cy="55006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292225"/>
            <a:ext cx="24536400" cy="277050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6792913"/>
            <a:ext cx="14439900" cy="222043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F4FD1F-F413-457B-95AA-492A0466A6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22723475"/>
            <a:ext cx="26335037" cy="26812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2900363"/>
            <a:ext cx="26335037" cy="194770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25404763"/>
            <a:ext cx="26335037" cy="3810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4E2E0-D500-41FC-9472-CC2E7C0913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ext Box 1"/>
          <p:cNvSpPr txBox="1">
            <a:spLocks noChangeArrowheads="1"/>
          </p:cNvSpPr>
          <p:nvPr/>
        </p:nvSpPr>
        <p:spPr bwMode="auto">
          <a:xfrm>
            <a:off x="3292475" y="29576713"/>
            <a:ext cx="9144000" cy="216535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14995525" y="29576713"/>
            <a:ext cx="13900150" cy="216535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sldNum"/>
          </p:nvPr>
        </p:nvSpPr>
        <p:spPr bwMode="auto">
          <a:xfrm>
            <a:off x="31454725" y="29576713"/>
            <a:ext cx="9142413" cy="2163762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Font typeface="Times New Roman" charset="0"/>
              <a:buNone/>
              <a:defRPr>
                <a:solidFill>
                  <a:srgbClr val="000000"/>
                </a:solidFill>
                <a:latin typeface="Times New Roman" charset="0"/>
                <a:cs typeface="Arial Unicode MS" charset="0"/>
              </a:defRPr>
            </a:lvl1pPr>
          </a:lstStyle>
          <a:p>
            <a:pPr>
              <a:defRPr/>
            </a:pPr>
            <a:fld id="{C2DA7D2B-2C91-44D2-9C33-490CA63C06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193925" y="1295400"/>
            <a:ext cx="39500175" cy="5419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3925" y="7596188"/>
            <a:ext cx="39500175" cy="21421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7686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457200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Times New Roman" charset="0"/>
          <a:ea typeface="Microsoft YaHei" charset="0"/>
          <a:cs typeface="Microsoft YaHei" charset="0"/>
        </a:defRPr>
      </a:lvl2pPr>
      <a:lvl3pPr algn="l" defTabSz="457200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Times New Roman" charset="0"/>
          <a:ea typeface="Microsoft YaHei" charset="0"/>
          <a:cs typeface="Microsoft YaHei" charset="0"/>
        </a:defRPr>
      </a:lvl3pPr>
      <a:lvl4pPr algn="l" defTabSz="457200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Times New Roman" charset="0"/>
          <a:ea typeface="Microsoft YaHei" charset="0"/>
          <a:cs typeface="Microsoft YaHei" charset="0"/>
        </a:defRPr>
      </a:lvl4pPr>
      <a:lvl5pPr algn="l" defTabSz="457200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Times New Roman" charset="0"/>
          <a:ea typeface="Microsoft YaHei" charset="0"/>
          <a:cs typeface="Microsoft YaHei" charset="0"/>
        </a:defRPr>
      </a:lvl5pPr>
      <a:lvl6pPr marL="2514600" indent="-228600" algn="l" defTabSz="457200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>
          <a:solidFill>
            <a:srgbClr val="000000"/>
          </a:solidFill>
          <a:latin typeface="Times New Roman" charset="0"/>
          <a:ea typeface="Microsoft YaHei" charset="0"/>
          <a:cs typeface="Microsoft YaHei" charset="0"/>
        </a:defRPr>
      </a:lvl6pPr>
      <a:lvl7pPr marL="2971800" indent="-228600" algn="l" defTabSz="457200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>
          <a:solidFill>
            <a:srgbClr val="000000"/>
          </a:solidFill>
          <a:latin typeface="Times New Roman" charset="0"/>
          <a:ea typeface="Microsoft YaHei" charset="0"/>
          <a:cs typeface="Microsoft YaHei" charset="0"/>
        </a:defRPr>
      </a:lvl7pPr>
      <a:lvl8pPr marL="3429000" indent="-228600" algn="l" defTabSz="457200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>
          <a:solidFill>
            <a:srgbClr val="000000"/>
          </a:solidFill>
          <a:latin typeface="Times New Roman" charset="0"/>
          <a:ea typeface="Microsoft YaHei" charset="0"/>
          <a:cs typeface="Microsoft YaHei" charset="0"/>
        </a:defRPr>
      </a:lvl8pPr>
      <a:lvl9pPr marL="3886200" indent="-228600" algn="l" defTabSz="457200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>
          <a:solidFill>
            <a:srgbClr val="000000"/>
          </a:solidFill>
          <a:latin typeface="Times New Roman" charset="0"/>
          <a:ea typeface="Microsoft YaHei" charset="0"/>
          <a:cs typeface="Microsoft YaHei" charset="0"/>
        </a:defRPr>
      </a:lvl9pPr>
    </p:titleStyle>
    <p:bodyStyle>
      <a:lvl1pPr marL="342900" indent="-342900" algn="l" defTabSz="457200" rtl="0" eaLnBrk="0" fontAlgn="base" hangingPunct="0">
        <a:lnSpc>
          <a:spcPct val="95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12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lnSpc>
          <a:spcPct val="95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91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95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7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lnSpc>
          <a:spcPct val="95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7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1582905" y="4504972"/>
            <a:ext cx="12600656" cy="691891"/>
          </a:xfrm>
          <a:prstGeom prst="rect">
            <a:avLst/>
          </a:prstGeom>
          <a:solidFill>
            <a:srgbClr val="000000"/>
          </a:solidFill>
          <a:ln w="9360">
            <a:noFill/>
            <a:miter lim="800000"/>
            <a:headEnd/>
            <a:tailEnd/>
          </a:ln>
        </p:spPr>
        <p:txBody>
          <a:bodyPr wrap="square" lIns="75240" tIns="37800" rIns="75240" bIns="37800">
            <a:spAutoFit/>
          </a:bodyPr>
          <a:lstStyle/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</a:tabLst>
            </a:pPr>
            <a:r>
              <a:rPr lang="en-US" sz="4000" b="1" dirty="0">
                <a:solidFill>
                  <a:srgbClr val="FFFFFF"/>
                </a:solidFill>
                <a:latin typeface="+mj-lt"/>
              </a:rPr>
              <a:t>Introduction</a:t>
            </a: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1582905" y="609600"/>
            <a:ext cx="40255825" cy="3678238"/>
          </a:xfrm>
          <a:prstGeom prst="rect">
            <a:avLst/>
          </a:prstGeom>
          <a:solidFill>
            <a:srgbClr val="FFFFFF"/>
          </a:solidFill>
          <a:ln w="5724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6000750" y="2595788"/>
            <a:ext cx="29737050" cy="985612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wrap="square" lIns="366840" tIns="183240" rIns="366840" bIns="183240">
            <a:spAutoFit/>
          </a:bodyPr>
          <a:lstStyle/>
          <a:p>
            <a:pPr algn="ctr">
              <a:lnSpc>
                <a:spcPct val="100000"/>
              </a:lnSpc>
              <a:spcBef>
                <a:spcPts val="9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</a:pPr>
            <a:r>
              <a:rPr lang="en-US" sz="4000" dirty="0">
                <a:solidFill>
                  <a:srgbClr val="000000"/>
                </a:solidFill>
                <a:latin typeface="+mj-lt"/>
              </a:rPr>
              <a:t>Sean Deering,</a:t>
            </a:r>
            <a:r>
              <a:rPr lang="en-US" sz="4000" baseline="30000" dirty="0">
                <a:solidFill>
                  <a:srgbClr val="000000"/>
                </a:solidFill>
                <a:latin typeface="+mj-lt"/>
              </a:rPr>
              <a:t>1,2 </a:t>
            </a:r>
            <a:r>
              <a:rPr lang="en-US" sz="4000" dirty="0">
                <a:solidFill>
                  <a:srgbClr val="000000"/>
                </a:solidFill>
                <a:latin typeface="+mj-lt"/>
              </a:rPr>
              <a:t>Jessie Juusola,</a:t>
            </a:r>
            <a:r>
              <a:rPr lang="en-US" sz="4000" baseline="30000" dirty="0">
                <a:solidFill>
                  <a:srgbClr val="000000"/>
                </a:solidFill>
              </a:rPr>
              <a:t>3 </a:t>
            </a:r>
            <a:r>
              <a:rPr lang="en-US" sz="4000" dirty="0">
                <a:solidFill>
                  <a:srgbClr val="000000"/>
                </a:solidFill>
                <a:latin typeface="+mj-lt"/>
              </a:rPr>
              <a:t>Benjamin Bradshaw,</a:t>
            </a:r>
            <a:r>
              <a:rPr lang="en-US" sz="4000" baseline="30000" dirty="0">
                <a:solidFill>
                  <a:srgbClr val="000000"/>
                </a:solidFill>
              </a:rPr>
              <a:t> 3</a:t>
            </a:r>
            <a:r>
              <a:rPr lang="en-US" sz="4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4000" dirty="0">
                <a:solidFill>
                  <a:srgbClr val="000000"/>
                </a:solidFill>
                <a:latin typeface="Times New Roman"/>
              </a:rPr>
              <a:t>Luca Foschini,</a:t>
            </a:r>
            <a:r>
              <a:rPr lang="en-US" sz="4000" baseline="30000" dirty="0">
                <a:solidFill>
                  <a:srgbClr val="000000"/>
                </a:solidFill>
              </a:rPr>
              <a:t>3</a:t>
            </a:r>
            <a:r>
              <a:rPr lang="en-US" sz="40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4000" dirty="0">
                <a:solidFill>
                  <a:srgbClr val="000000"/>
                </a:solidFill>
                <a:latin typeface="+mj-lt"/>
              </a:rPr>
              <a:t>Adam Amdur,</a:t>
            </a:r>
            <a:r>
              <a:rPr lang="en-US" sz="4000" baseline="30000" dirty="0">
                <a:solidFill>
                  <a:srgbClr val="000000"/>
                </a:solidFill>
                <a:latin typeface="+mj-lt"/>
              </a:rPr>
              <a:t>2</a:t>
            </a:r>
            <a:r>
              <a:rPr lang="en-US" sz="4000" baseline="30000" dirty="0">
                <a:solidFill>
                  <a:srgbClr val="000000"/>
                </a:solidFill>
              </a:rPr>
              <a:t> </a:t>
            </a:r>
            <a:r>
              <a:rPr lang="en-US" sz="4000" dirty="0">
                <a:solidFill>
                  <a:srgbClr val="000000"/>
                </a:solidFill>
                <a:latin typeface="+mj-lt"/>
              </a:rPr>
              <a:t>Carl Stepnowsky, PhD</a:t>
            </a:r>
            <a:r>
              <a:rPr lang="en-US" sz="4000" baseline="30000" dirty="0">
                <a:solidFill>
                  <a:srgbClr val="000000"/>
                </a:solidFill>
                <a:latin typeface="+mj-lt"/>
              </a:rPr>
              <a:t>1,4</a:t>
            </a:r>
            <a:endParaRPr lang="en-US" sz="40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9525000" y="939748"/>
            <a:ext cx="22479000" cy="2032052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wrap="square" lIns="366840" tIns="183240" rIns="366840" bIns="183240">
            <a:spAutoFit/>
          </a:bodyPr>
          <a:lstStyle/>
          <a:p>
            <a:pPr algn="ctr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</a:pPr>
            <a:r>
              <a:rPr lang="en-US" sz="5400" b="1" dirty="0">
                <a:solidFill>
                  <a:srgbClr val="000000"/>
                </a:solidFill>
                <a:latin typeface="+mj-lt"/>
              </a:rPr>
              <a:t>Bolstering Research Study Recruitment Speed And Retention Rate in a Nationwide Web-Based Sleep Study </a:t>
            </a:r>
            <a:endParaRPr lang="en-US" sz="56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4114800" y="3288968"/>
            <a:ext cx="33451799" cy="825832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wrap="square" lIns="366840" tIns="183240" rIns="366840" bIns="183240">
            <a:spAutoFit/>
          </a:bodyPr>
          <a:lstStyle/>
          <a:p>
            <a:pPr algn="ctr">
              <a:lnSpc>
                <a:spcPct val="100000"/>
              </a:lnSpc>
              <a:spcBef>
                <a:spcPts val="9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</a:pPr>
            <a:r>
              <a:rPr lang="en-US" sz="2800" i="1" baseline="30000" dirty="0">
                <a:solidFill>
                  <a:srgbClr val="000000"/>
                </a:solidFill>
                <a:latin typeface="+mj-lt"/>
              </a:rPr>
              <a:t>1</a:t>
            </a:r>
            <a:r>
              <a:rPr lang="en-US" sz="2800" i="1" dirty="0">
                <a:solidFill>
                  <a:srgbClr val="000000"/>
                </a:solidFill>
                <a:latin typeface="+mj-lt"/>
              </a:rPr>
              <a:t>Health Services Research &amp; Development Unit, VASDHS;  </a:t>
            </a:r>
            <a:r>
              <a:rPr lang="en-US" sz="2800" baseline="30000" dirty="0">
                <a:solidFill>
                  <a:srgbClr val="000000"/>
                </a:solidFill>
                <a:latin typeface="+mj-lt"/>
              </a:rPr>
              <a:t>2</a:t>
            </a:r>
            <a:r>
              <a:rPr lang="en-US" sz="2800" i="1" dirty="0">
                <a:solidFill>
                  <a:srgbClr val="000000"/>
                </a:solidFill>
                <a:latin typeface="+mj-lt"/>
              </a:rPr>
              <a:t>American Sleep Apnea Association;  </a:t>
            </a:r>
            <a:r>
              <a:rPr lang="en-US" sz="2800" i="1" baseline="30000" dirty="0">
                <a:solidFill>
                  <a:srgbClr val="000000"/>
                </a:solidFill>
                <a:latin typeface="+mj-lt"/>
              </a:rPr>
              <a:t>3</a:t>
            </a:r>
            <a:r>
              <a:rPr lang="en-US" sz="2800" i="1" dirty="0">
                <a:solidFill>
                  <a:srgbClr val="000000"/>
                </a:solidFill>
                <a:latin typeface="+mj-lt"/>
              </a:rPr>
              <a:t>Evidation Health, Inc; </a:t>
            </a:r>
            <a:r>
              <a:rPr lang="en-US" sz="2800" i="1" baseline="30000" dirty="0">
                <a:solidFill>
                  <a:srgbClr val="000000"/>
                </a:solidFill>
                <a:latin typeface="Times New Roman"/>
              </a:rPr>
              <a:t>4</a:t>
            </a:r>
            <a:r>
              <a:rPr lang="en-US" sz="2800" i="1" dirty="0">
                <a:solidFill>
                  <a:srgbClr val="000000"/>
                </a:solidFill>
                <a:latin typeface="Times New Roman"/>
              </a:rPr>
              <a:t>Dept. Of Medicine, UCSD</a:t>
            </a:r>
            <a:r>
              <a:rPr lang="en-US" sz="2800" i="1" dirty="0">
                <a:solidFill>
                  <a:srgbClr val="000000"/>
                </a:solidFill>
                <a:latin typeface="+mj-lt"/>
              </a:rPr>
              <a:t>  </a:t>
            </a:r>
          </a:p>
        </p:txBody>
      </p:sp>
      <p:sp>
        <p:nvSpPr>
          <p:cNvPr id="21" name="Rectangle 2"/>
          <p:cNvSpPr>
            <a:spLocks noChangeArrowheads="1"/>
          </p:cNvSpPr>
          <p:nvPr/>
        </p:nvSpPr>
        <p:spPr bwMode="auto">
          <a:xfrm>
            <a:off x="1953544" y="13563600"/>
            <a:ext cx="12600656" cy="691891"/>
          </a:xfrm>
          <a:prstGeom prst="rect">
            <a:avLst/>
          </a:prstGeom>
          <a:solidFill>
            <a:srgbClr val="000000"/>
          </a:solidFill>
          <a:ln w="9360">
            <a:noFill/>
            <a:miter lim="800000"/>
            <a:headEnd/>
            <a:tailEnd/>
          </a:ln>
        </p:spPr>
        <p:txBody>
          <a:bodyPr wrap="square" lIns="75240" tIns="37800" rIns="75240" bIns="37800">
            <a:spAutoFit/>
          </a:bodyPr>
          <a:lstStyle/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</a:tabLst>
            </a:pPr>
            <a:r>
              <a:rPr lang="en-US" sz="4000" b="1" dirty="0">
                <a:solidFill>
                  <a:srgbClr val="FFFFFF"/>
                </a:solidFill>
                <a:latin typeface="+mj-lt"/>
              </a:rPr>
              <a:t>Methods</a:t>
            </a:r>
          </a:p>
        </p:txBody>
      </p:sp>
      <p:sp>
        <p:nvSpPr>
          <p:cNvPr id="29" name="Rectangle 2"/>
          <p:cNvSpPr>
            <a:spLocks noChangeArrowheads="1"/>
          </p:cNvSpPr>
          <p:nvPr/>
        </p:nvSpPr>
        <p:spPr bwMode="auto">
          <a:xfrm>
            <a:off x="28944136" y="4489709"/>
            <a:ext cx="12894594" cy="691891"/>
          </a:xfrm>
          <a:prstGeom prst="rect">
            <a:avLst/>
          </a:prstGeom>
          <a:solidFill>
            <a:srgbClr val="000000"/>
          </a:solidFill>
          <a:ln w="9360">
            <a:noFill/>
            <a:miter lim="800000"/>
            <a:headEnd/>
            <a:tailEnd/>
          </a:ln>
        </p:spPr>
        <p:txBody>
          <a:bodyPr wrap="square" lIns="75240" tIns="37800" rIns="75240" bIns="37800">
            <a:spAutoFit/>
          </a:bodyPr>
          <a:lstStyle/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</a:tabLst>
            </a:pPr>
            <a:r>
              <a:rPr lang="en-US" sz="4000" b="1" dirty="0">
                <a:solidFill>
                  <a:srgbClr val="FFFFFF"/>
                </a:solidFill>
                <a:latin typeface="+mj-lt"/>
              </a:rPr>
              <a:t>Discussion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5806" y="1489826"/>
            <a:ext cx="7560594" cy="2451348"/>
          </a:xfrm>
          <a:prstGeom prst="rect">
            <a:avLst/>
          </a:prstGeom>
        </p:spPr>
      </p:pic>
      <p:sp>
        <p:nvSpPr>
          <p:cNvPr id="42" name="Rectangle 2"/>
          <p:cNvSpPr>
            <a:spLocks noChangeArrowheads="1"/>
          </p:cNvSpPr>
          <p:nvPr/>
        </p:nvSpPr>
        <p:spPr bwMode="auto">
          <a:xfrm>
            <a:off x="15344712" y="4495269"/>
            <a:ext cx="12732210" cy="691891"/>
          </a:xfrm>
          <a:prstGeom prst="rect">
            <a:avLst/>
          </a:prstGeom>
          <a:solidFill>
            <a:srgbClr val="000000"/>
          </a:solidFill>
          <a:ln w="9360">
            <a:noFill/>
            <a:miter lim="800000"/>
            <a:headEnd/>
            <a:tailEnd/>
          </a:ln>
        </p:spPr>
        <p:txBody>
          <a:bodyPr wrap="square" lIns="75240" tIns="37800" rIns="75240" bIns="37800">
            <a:spAutoFit/>
          </a:bodyPr>
          <a:lstStyle/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</a:tabLst>
            </a:pPr>
            <a:r>
              <a:rPr lang="en-US" sz="4000" b="1" dirty="0">
                <a:solidFill>
                  <a:srgbClr val="FFFFFF"/>
                </a:solidFill>
                <a:latin typeface="+mj-lt"/>
              </a:rPr>
              <a:t>Results</a:t>
            </a:r>
          </a:p>
        </p:txBody>
      </p:sp>
      <p:sp>
        <p:nvSpPr>
          <p:cNvPr id="22" name="Rectangle 2">
            <a:extLst>
              <a:ext uri="{FF2B5EF4-FFF2-40B4-BE49-F238E27FC236}">
                <a16:creationId xmlns:a16="http://schemas.microsoft.com/office/drawing/2014/main" id="{716AADB8-F404-CA45-9727-A564E8B020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03600" y="25825709"/>
            <a:ext cx="12894594" cy="691891"/>
          </a:xfrm>
          <a:prstGeom prst="rect">
            <a:avLst/>
          </a:prstGeom>
          <a:solidFill>
            <a:srgbClr val="000000"/>
          </a:solidFill>
          <a:ln w="9360">
            <a:noFill/>
            <a:miter lim="800000"/>
            <a:headEnd/>
            <a:tailEnd/>
          </a:ln>
        </p:spPr>
        <p:txBody>
          <a:bodyPr wrap="square" lIns="75240" tIns="37800" rIns="75240" bIns="37800">
            <a:spAutoFit/>
          </a:bodyPr>
          <a:lstStyle/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</a:tabLst>
            </a:pPr>
            <a:r>
              <a:rPr lang="en-US" sz="4000" b="1" dirty="0">
                <a:solidFill>
                  <a:srgbClr val="FFFFFF"/>
                </a:solidFill>
                <a:latin typeface="+mj-lt"/>
              </a:rPr>
              <a:t>References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59A22F0-1999-46ED-84B9-03A5E33C9CD7}"/>
              </a:ext>
            </a:extLst>
          </p:cNvPr>
          <p:cNvSpPr txBox="1"/>
          <p:nvPr/>
        </p:nvSpPr>
        <p:spPr>
          <a:xfrm>
            <a:off x="1991644" y="5181600"/>
            <a:ext cx="12600656" cy="8250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u="sng" dirty="0">
                <a:latin typeface="+mn-lt"/>
              </a:rPr>
              <a:t>Study Objectives</a:t>
            </a:r>
          </a:p>
          <a:p>
            <a:endParaRPr lang="en-US" sz="3800" dirty="0">
              <a:latin typeface="+mn-l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+mn-lt"/>
              </a:rPr>
              <a:t>This study sought to take advantage of technological and methodological advancements in the field of Mobile Health (mHealth) research and apply them to a large-scale longitudinal study on sleep and activity. </a:t>
            </a:r>
          </a:p>
          <a:p>
            <a:endParaRPr lang="en-US" sz="3800" dirty="0">
              <a:latin typeface="+mn-l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+mn-lt"/>
              </a:rPr>
              <a:t>Large-scale studies of sleep patterns, quality, and associated characteristics substantiated by objective data are lacking.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800" dirty="0">
              <a:latin typeface="+mn-lt"/>
            </a:endParaRP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+mn-lt"/>
              </a:rPr>
              <a:t>Utilizing a novel platform </a:t>
            </a:r>
            <a:r>
              <a:rPr lang="en-US" sz="3800" dirty="0">
                <a:solidFill>
                  <a:srgbClr val="000000"/>
                </a:solidFill>
                <a:latin typeface="Times New Roman"/>
              </a:rPr>
              <a:t>(Achievement Studies, </a:t>
            </a:r>
            <a:r>
              <a:rPr lang="en-US" sz="3800" dirty="0" err="1">
                <a:solidFill>
                  <a:srgbClr val="000000"/>
                </a:solidFill>
                <a:latin typeface="Times New Roman"/>
              </a:rPr>
              <a:t>Evidation</a:t>
            </a:r>
            <a:r>
              <a:rPr lang="en-US" sz="3800" dirty="0">
                <a:solidFill>
                  <a:srgbClr val="000000"/>
                </a:solidFill>
                <a:latin typeface="Times New Roman"/>
              </a:rPr>
              <a:t> Health, San Mateo, CA</a:t>
            </a:r>
            <a:r>
              <a:rPr lang="en-US" sz="3800" dirty="0">
                <a:solidFill>
                  <a:srgbClr val="000000"/>
                </a:solidFill>
                <a:latin typeface="+mn-lt"/>
              </a:rPr>
              <a:t>) </a:t>
            </a:r>
            <a:r>
              <a:rPr lang="en-US" sz="3800" dirty="0">
                <a:latin typeface="+mn-lt"/>
              </a:rPr>
              <a:t>we tried to gain further insights into the relationship between sleep and activity while simultaneously speeding up the recruitment process and maximizing participant engagement and data completeness.</a:t>
            </a:r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A1B4CA-EA55-446E-B506-F8171BDD8E9C}"/>
              </a:ext>
            </a:extLst>
          </p:cNvPr>
          <p:cNvSpPr txBox="1"/>
          <p:nvPr/>
        </p:nvSpPr>
        <p:spPr>
          <a:xfrm>
            <a:off x="1937974" y="14249400"/>
            <a:ext cx="12600656" cy="17496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u="sng" dirty="0">
                <a:latin typeface="+mn-lt"/>
              </a:rPr>
              <a:t>Overview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800" dirty="0">
              <a:latin typeface="+mn-l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+mn-lt"/>
              </a:rPr>
              <a:t>A subset of Achievement community members with variability in bedtime were invited to the study by e-mail and assessed for eligibility.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800" dirty="0">
              <a:latin typeface="+mn-lt"/>
            </a:endParaRPr>
          </a:p>
          <a:p>
            <a:r>
              <a:rPr lang="en-US" sz="3800" b="1" u="sng" dirty="0">
                <a:latin typeface="+mn-lt"/>
              </a:rPr>
              <a:t>Participants</a:t>
            </a:r>
          </a:p>
          <a:p>
            <a:endParaRPr lang="en-US" sz="3800" b="1" u="sng" dirty="0">
              <a:latin typeface="+mn-l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+mn-lt"/>
              </a:rPr>
              <a:t>Eligible participants went on to complete an electronic consent process and a series of baseline questionnaires. Participants could access the online study platform from any computer or web-enabled mobile device. </a:t>
            </a:r>
          </a:p>
          <a:p>
            <a:endParaRPr lang="en-US" sz="3800" dirty="0">
              <a:latin typeface="+mn-lt"/>
            </a:endParaRPr>
          </a:p>
          <a:p>
            <a:r>
              <a:rPr lang="en-US" sz="3800" b="1" u="sng" dirty="0">
                <a:latin typeface="+mn-lt"/>
              </a:rPr>
              <a:t>Study Measures</a:t>
            </a:r>
          </a:p>
          <a:p>
            <a:endParaRPr lang="en-US" sz="3800" b="1" u="sng" dirty="0">
              <a:latin typeface="+mn-l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+mn-lt"/>
              </a:rPr>
              <a:t>Questionnaires completed at baseline included About Me, My Family, Research Interest, Sleep Habits, Sleep Assessment, My Health (adapted from the SleepHealth Mobile App Study, American Sleep Apnea Association).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800" dirty="0">
              <a:latin typeface="+mn-l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+mn-lt"/>
              </a:rPr>
              <a:t>Questionnaires assessed participant background demographic information, family information, research interest, sleep and health-specific information.</a:t>
            </a:r>
          </a:p>
          <a:p>
            <a:endParaRPr lang="en-US" sz="3800" dirty="0">
              <a:latin typeface="+mn-l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+mn-lt"/>
              </a:rPr>
              <a:t>Participants were prompted to complete a 7-day Sleepiness Checker activity (Karolinska Sleepiness Scale (KSS)) at baseline, 3 months, 6 months, 9 months and one year.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800" dirty="0">
              <a:latin typeface="+mn-l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+mn-lt"/>
              </a:rPr>
              <a:t>Participants were asked to connect a supported wearable device through the study dashboard. This allowed objective sleep and activity data to be collected by the research team over the course of the study. </a:t>
            </a:r>
            <a:endParaRPr lang="en-US" sz="3800" dirty="0">
              <a:latin typeface="+mj-lt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8594ABC-57E0-4E4D-B47B-CDB65218E62A}"/>
              </a:ext>
            </a:extLst>
          </p:cNvPr>
          <p:cNvSpPr txBox="1"/>
          <p:nvPr/>
        </p:nvSpPr>
        <p:spPr>
          <a:xfrm>
            <a:off x="15344711" y="13411200"/>
            <a:ext cx="12706475" cy="19013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600" b="1" dirty="0">
                <a:solidFill>
                  <a:srgbClr val="000000"/>
                </a:solidFill>
                <a:latin typeface="Times New Roman"/>
              </a:rPr>
              <a:t>Figure 1. Participant Enrollment Rate. </a:t>
            </a:r>
            <a:r>
              <a:rPr lang="en-US" sz="3600" dirty="0">
                <a:solidFill>
                  <a:srgbClr val="000000"/>
                </a:solidFill>
                <a:latin typeface="Times New Roman"/>
              </a:rPr>
              <a:t>The histogram depicts participant enrollment by date/time bin. Blue bars represent the number of participants recruited at each date/time and the orange line shows cumulative enrollment. 394 participants were recruited in the first hour, and 1000 were recruited in the first 9 hours.</a:t>
            </a:r>
            <a:endParaRPr lang="en-US" sz="3800" b="1" u="sng" dirty="0">
              <a:solidFill>
                <a:srgbClr val="000000"/>
              </a:solidFill>
              <a:latin typeface="+mn-lt"/>
            </a:endParaRPr>
          </a:p>
          <a:p>
            <a:pPr lvl="0"/>
            <a:endParaRPr lang="en-US" sz="3800" b="1" u="sng" dirty="0">
              <a:latin typeface="+mn-lt"/>
            </a:endParaRPr>
          </a:p>
          <a:p>
            <a:r>
              <a:rPr lang="en-US" sz="3800" b="1" u="sng" dirty="0">
                <a:latin typeface="+mn-lt"/>
              </a:rPr>
              <a:t>Participants</a:t>
            </a:r>
          </a:p>
          <a:p>
            <a:endParaRPr lang="en-US" sz="3800" dirty="0">
              <a:latin typeface="+mn-l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+mn-lt"/>
              </a:rPr>
              <a:t>During a 5-day recruitment period, 1156 participants were enrolled. Participant retention was 75% at 3 months and 60% at one year.</a:t>
            </a:r>
          </a:p>
          <a:p>
            <a:endParaRPr lang="en-US" sz="3800" dirty="0">
              <a:latin typeface="+mn-l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+mn-lt"/>
              </a:rPr>
              <a:t>40% of participants who were still participating at the 1 year time point completed 7/7 days of the Sleepiness Checker.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800" dirty="0">
              <a:latin typeface="+mn-lt"/>
            </a:endParaRPr>
          </a:p>
          <a:p>
            <a:r>
              <a:rPr lang="en-US" sz="3800" b="1" u="sng" dirty="0">
                <a:latin typeface="+mn-lt"/>
              </a:rPr>
              <a:t>Study Measures</a:t>
            </a:r>
          </a:p>
          <a:p>
            <a:endParaRPr lang="en-US" sz="3800" b="1" u="sng" dirty="0">
              <a:latin typeface="+mn-l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+mn-lt"/>
              </a:rPr>
              <a:t>98% of enrolled participants completed baseline questionnaires.</a:t>
            </a:r>
          </a:p>
          <a:p>
            <a:endParaRPr lang="en-US" sz="3800" dirty="0">
              <a:latin typeface="+mn-l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+mn-lt"/>
              </a:rPr>
              <a:t>91% of participants completed baseline Sleepiness Checker.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800" dirty="0">
              <a:latin typeface="+mn-l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+mn-lt"/>
              </a:rPr>
              <a:t>Mean days of sleepiness checker completed was 5.7 ± 1.7 </a:t>
            </a:r>
          </a:p>
          <a:p>
            <a:r>
              <a:rPr lang="en-US" sz="3800" dirty="0">
                <a:latin typeface="+mn-lt"/>
              </a:rPr>
              <a:t>	 (1-7). 51% of participants completing 7 consecutive days of 	 	 the sleepiness checker.</a:t>
            </a:r>
          </a:p>
          <a:p>
            <a:endParaRPr lang="en-US" sz="3800" dirty="0">
              <a:latin typeface="+mn-l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+mn-lt"/>
              </a:rPr>
              <a:t>Participant self-reported TST was 391.2 ± 108 minutes.</a:t>
            </a:r>
          </a:p>
          <a:p>
            <a:endParaRPr lang="en-US" sz="3800" dirty="0">
              <a:latin typeface="+mn-lt"/>
            </a:endParaRPr>
          </a:p>
          <a:p>
            <a:r>
              <a:rPr lang="en-US" sz="3800" b="1" u="sng" dirty="0">
                <a:latin typeface="+mn-lt"/>
              </a:rPr>
              <a:t>Wearable Data</a:t>
            </a:r>
          </a:p>
          <a:p>
            <a:endParaRPr lang="en-US" sz="3800" dirty="0">
              <a:latin typeface="+mn-l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+mn-lt"/>
              </a:rPr>
              <a:t>85% of participants provided sleep-specific wearable data; 87% of participants provided activity-specific wearable data.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800" dirty="0">
              <a:latin typeface="+mn-l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+mn-lt"/>
              </a:rPr>
              <a:t>At baseline, wearable data indicated that participants slept an average of 302.8 ± 98.1 minutes per night (63-576)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263AD64-5DA9-4453-A0FD-D58F39477144}"/>
              </a:ext>
            </a:extLst>
          </p:cNvPr>
          <p:cNvSpPr txBox="1"/>
          <p:nvPr/>
        </p:nvSpPr>
        <p:spPr>
          <a:xfrm>
            <a:off x="28815967" y="5181600"/>
            <a:ext cx="12876797" cy="10969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u="sng" dirty="0">
                <a:latin typeface="+mn-lt"/>
              </a:rPr>
              <a:t>Conclusions</a:t>
            </a:r>
          </a:p>
          <a:p>
            <a:endParaRPr lang="en-US" sz="3800" dirty="0">
              <a:latin typeface="+mn-l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+mn-lt"/>
              </a:rPr>
              <a:t>Conducting online, community-based longitudinal studies that include objective sleep and activity data is an innovative approach to carrying out research.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800" dirty="0">
              <a:latin typeface="+mn-l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+mn-lt"/>
              </a:rPr>
              <a:t>Carrying out research using the Evidation Achievement platform allowed for extremely rapid recruitment of participants. </a:t>
            </a:r>
          </a:p>
          <a:p>
            <a:endParaRPr lang="en-US" sz="3800" dirty="0">
              <a:latin typeface="+mn-l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+mn-lt"/>
              </a:rPr>
              <a:t>Overall study retention was very good, with 75% and 60% of users still actively participating at the 3-month and one 1-year time points, respectively.</a:t>
            </a:r>
          </a:p>
          <a:p>
            <a:endParaRPr lang="en-US" sz="3800" dirty="0">
              <a:latin typeface="+mn-lt"/>
            </a:endParaRPr>
          </a:p>
          <a:p>
            <a:r>
              <a:rPr lang="en-US" sz="3800" b="1" u="sng" dirty="0">
                <a:latin typeface="+mn-lt"/>
              </a:rPr>
              <a:t>Limitations</a:t>
            </a:r>
          </a:p>
          <a:p>
            <a:endParaRPr lang="en-US" sz="3800" dirty="0">
              <a:latin typeface="+mn-l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+mn-lt"/>
              </a:rPr>
              <a:t>As is the case with all large community-based studies, data quality must be carefully examined. In addition, the representativeness of the sample to the overall population will need to be evaluated.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CA704FC-CE5E-4525-80D9-886FAC03DC85}"/>
              </a:ext>
            </a:extLst>
          </p:cNvPr>
          <p:cNvSpPr txBox="1"/>
          <p:nvPr/>
        </p:nvSpPr>
        <p:spPr>
          <a:xfrm>
            <a:off x="28798170" y="26635866"/>
            <a:ext cx="12894594" cy="4987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+mn-lt"/>
              </a:rPr>
              <a:t>Åkerstedt T, and Gillberg, M, Subjective and objective sleepiness in the active individual,” International Journal of Neuroscience, 52(12).29-37.1990.</a:t>
            </a:r>
          </a:p>
          <a:p>
            <a:endParaRPr lang="en-US" sz="3800" dirty="0">
              <a:latin typeface="+mn-lt"/>
            </a:endParaRPr>
          </a:p>
          <a:p>
            <a:r>
              <a:rPr lang="en-US" sz="3800" dirty="0">
                <a:latin typeface="+mn-lt"/>
              </a:rPr>
              <a:t>SleepHealth Mobile App Study. American Sleep Apnea Association. https://www.sleephealth.org/sleephealthapp.</a:t>
            </a:r>
          </a:p>
          <a:p>
            <a:endParaRPr lang="en-US" sz="3800" dirty="0">
              <a:latin typeface="+mn-lt"/>
            </a:endParaRPr>
          </a:p>
          <a:p>
            <a:r>
              <a:rPr lang="en-US" sz="3800" dirty="0">
                <a:latin typeface="+mn-lt"/>
              </a:rPr>
              <a:t>Evidation Achievement Platform. Evidation Health. https://www.myachievement.com.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43D338-01DA-49C0-9158-74217F0E76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357080" y="5285912"/>
            <a:ext cx="12694107" cy="820148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ABC4A04-485E-43FD-9F9C-7E494D30537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515526" y="16151270"/>
            <a:ext cx="9459882" cy="777885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C6543D8-532F-445A-99BB-561262C7909D}"/>
              </a:ext>
            </a:extLst>
          </p:cNvPr>
          <p:cNvSpPr txBox="1"/>
          <p:nvPr/>
        </p:nvSpPr>
        <p:spPr>
          <a:xfrm>
            <a:off x="28798171" y="23930125"/>
            <a:ext cx="12894594" cy="1895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600" b="1" dirty="0">
                <a:solidFill>
                  <a:srgbClr val="000000"/>
                </a:solidFill>
                <a:latin typeface="Times New Roman"/>
              </a:rPr>
              <a:t>Figure 2. Study Participant Flow. </a:t>
            </a:r>
            <a:r>
              <a:rPr lang="en-US" sz="3600" dirty="0">
                <a:solidFill>
                  <a:srgbClr val="000000"/>
                </a:solidFill>
                <a:latin typeface="Times New Roman"/>
              </a:rPr>
              <a:t>White Boxes show steps of enrollment process and number/percent of total valid N, gray boxes show number of N lost in between each step.</a:t>
            </a:r>
            <a:endParaRPr lang="en-US" sz="3600" b="1" dirty="0">
              <a:solidFill>
                <a:srgbClr val="000000"/>
              </a:solidFill>
              <a:latin typeface="Times New Roman"/>
            </a:endParaRPr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283C533-6783-A948-9F4D-4102D59E12C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689800" y="1962487"/>
            <a:ext cx="8490865" cy="1506025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icrosoft YaHei"/>
        <a:cs typeface="Microsoft YaHei"/>
      </a:majorFont>
      <a:minorFont>
        <a:latin typeface="Times New Roman"/>
        <a:ea typeface="Microsoft YaHei"/>
        <a:cs typeface="Microsoft YaHe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5282</TotalTime>
  <Words>684</Words>
  <Application>Microsoft Office PowerPoint</Application>
  <PresentationFormat>Custom</PresentationFormat>
  <Paragraphs>75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 Unicode MS</vt:lpstr>
      <vt:lpstr>Microsoft YaHei</vt:lpstr>
      <vt:lpstr>ＭＳ Ｐゴシック</vt:lpstr>
      <vt:lpstr>Arial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Stepnowsky, Carl J</dc:creator>
  <cp:lastModifiedBy>Stepnowsky, Carl J</cp:lastModifiedBy>
  <cp:revision>215</cp:revision>
  <cp:lastPrinted>2019-06-03T20:40:22Z</cp:lastPrinted>
  <dcterms:created xsi:type="dcterms:W3CDTF">2014-05-27T21:27:49Z</dcterms:created>
  <dcterms:modified xsi:type="dcterms:W3CDTF">2019-06-03T20:45:20Z</dcterms:modified>
</cp:coreProperties>
</file>