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461200"/>
  <p:notesSz cx="9296400" cy="7010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27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nowsky, Carl J" initials="SCJ" lastIdx="2" clrIdx="0">
    <p:extLst>
      <p:ext uri="{19B8F6BF-5375-455C-9EA6-DF929625EA0E}">
        <p15:presenceInfo xmlns:p15="http://schemas.microsoft.com/office/powerpoint/2012/main" userId="S-1-5-21-1203574035-2005170512-1850952788-666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50000" autoAdjust="0"/>
  </p:normalViewPr>
  <p:slideViewPr>
    <p:cSldViewPr>
      <p:cViewPr varScale="1">
        <p:scale>
          <a:sx n="23" d="100"/>
          <a:sy n="23" d="100"/>
        </p:scale>
        <p:origin x="25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27"/>
        <p:guide pos="2160"/>
        <p:guide orient="horz"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36675" y="763588"/>
            <a:ext cx="509746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9"/>
            <a:ext cx="6216650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1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4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4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DC4209DA-6C5B-48E1-A08E-D7E4BBBFF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68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pPr>
              <a:buFont typeface="Times New Roman" pitchFamily="18" charset="0"/>
              <a:buNone/>
            </a:pPr>
            <a:fld id="{9096EBF9-829A-4C94-9460-E228032BF02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0" y="1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7E2A097-DE8C-46C9-82FC-1FB847ACEB46}" type="slidenum">
              <a:rPr lang="en-US" sz="2400">
                <a:solidFill>
                  <a:srgbClr val="000000"/>
                </a:solidFill>
                <a:latin typeface="Times New Roman" pitchFamily="18" charset="0"/>
                <a:ea typeface="Microsoft YaHei" charset="0"/>
                <a:cs typeface="Microsoft YaHei" charset="0"/>
              </a:rPr>
              <a:pPr>
                <a:lnSpc>
                  <a:spcPct val="100000"/>
                </a:lnSpc>
              </a:pPr>
              <a:t>1</a:t>
            </a:fld>
            <a:endParaRPr lang="en-US" sz="2400">
              <a:solidFill>
                <a:srgbClr val="000000"/>
              </a:solidFill>
              <a:latin typeface="Times New Roman" pitchFamily="18" charset="0"/>
              <a:ea typeface="Microsoft YaHei" charset="0"/>
              <a:cs typeface="Microsoft YaHei" charset="0"/>
            </a:endParaRPr>
          </a:p>
        </p:txBody>
      </p:sp>
      <p:sp>
        <p:nvSpPr>
          <p:cNvPr id="4100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1588" cy="1588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083800"/>
            <a:ext cx="37306250" cy="6958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394363"/>
            <a:ext cx="30724475" cy="829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6A91C-4AEF-4EC9-B645-CFDBB990C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AE14-87FB-4FD4-BCAC-CB3B931C6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19850" y="1295400"/>
            <a:ext cx="9874250" cy="2772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295400"/>
            <a:ext cx="29473525" cy="2772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B2EE-B808-4B22-8605-F433DF06F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295400"/>
            <a:ext cx="39500175" cy="5419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94B6C-205B-4744-802B-037629F14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43799-0B89-4E0B-987B-71FD27AD1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0859750"/>
            <a:ext cx="37307838" cy="64468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758863"/>
            <a:ext cx="37307838" cy="7100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BC8F8-2FBB-4082-8BC4-EB4F49743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596188"/>
            <a:ext cx="19673888" cy="2142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0213" y="7596188"/>
            <a:ext cx="19673887" cy="2142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2291-DC07-43D1-A25C-67D204AC5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00163"/>
            <a:ext cx="39503350" cy="541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265988"/>
            <a:ext cx="19392900" cy="3028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294938"/>
            <a:ext cx="19392900" cy="18702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265988"/>
            <a:ext cx="19400837" cy="3028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294938"/>
            <a:ext cx="19400837" cy="18702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EF92-7CA3-42BD-AD60-13D2AFE5A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5083C-C59D-4CC6-B4DB-DC570E064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39D5-4156-4D86-BB01-928B4AD7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292225"/>
            <a:ext cx="14439900" cy="5500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292225"/>
            <a:ext cx="24536400" cy="27705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792913"/>
            <a:ext cx="14439900" cy="22204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4FD1F-F413-457B-95AA-492A0466A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2723475"/>
            <a:ext cx="26335037" cy="2681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00363"/>
            <a:ext cx="26335037" cy="19477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404763"/>
            <a:ext cx="26335037" cy="381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4E2E0-D500-41FC-9472-CC2E7C091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3292475" y="29576713"/>
            <a:ext cx="9144000" cy="21653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4995525" y="29576713"/>
            <a:ext cx="13900150" cy="21653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31454725" y="29576713"/>
            <a:ext cx="9142413" cy="216376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charset="0"/>
              <a:buNone/>
              <a:defRPr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C2DA7D2B-2C91-44D2-9C33-490CA63C0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295400"/>
            <a:ext cx="39500175" cy="541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596188"/>
            <a:ext cx="39500175" cy="21421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768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charset="0"/>
          <a:ea typeface="Microsoft YaHei" charset="0"/>
          <a:cs typeface="Microsoft YaHei" charset="0"/>
        </a:defRPr>
      </a:lvl2pPr>
      <a:lvl3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charset="0"/>
          <a:ea typeface="Microsoft YaHei" charset="0"/>
          <a:cs typeface="Microsoft YaHei" charset="0"/>
        </a:defRPr>
      </a:lvl3pPr>
      <a:lvl4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charset="0"/>
          <a:ea typeface="Microsoft YaHei" charset="0"/>
          <a:cs typeface="Microsoft YaHei" charset="0"/>
        </a:defRPr>
      </a:lvl4pPr>
      <a:lvl5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charset="0"/>
          <a:ea typeface="Microsoft YaHei" charset="0"/>
          <a:cs typeface="Microsoft YaHei" charset="0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charset="0"/>
          <a:ea typeface="Microsoft YaHei" charset="0"/>
          <a:cs typeface="Microsoft YaHei" charset="0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charset="0"/>
          <a:ea typeface="Microsoft YaHei" charset="0"/>
          <a:cs typeface="Microsoft YaHei" charset="0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charset="0"/>
          <a:ea typeface="Microsoft YaHei" charset="0"/>
          <a:cs typeface="Microsoft YaHei" charset="0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charset="0"/>
          <a:ea typeface="Microsoft YaHei" charset="0"/>
          <a:cs typeface="Microsoft YaHe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1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91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7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7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582905" y="4504972"/>
            <a:ext cx="12600656" cy="691891"/>
          </a:xfrm>
          <a:prstGeom prst="rect">
            <a:avLst/>
          </a:prstGeom>
          <a:solidFill>
            <a:srgbClr val="000000"/>
          </a:solidFill>
          <a:ln w="9360">
            <a:noFill/>
            <a:miter lim="800000"/>
            <a:headEnd/>
            <a:tailEnd/>
          </a:ln>
        </p:spPr>
        <p:txBody>
          <a:bodyPr wrap="square" lIns="75240" tIns="37800" rIns="75240" bIns="37800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sz="4000" b="1" dirty="0">
                <a:solidFill>
                  <a:srgbClr val="FFFFFF"/>
                </a:solidFill>
                <a:latin typeface="+mj-lt"/>
              </a:rPr>
              <a:t>Introduction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582905" y="609600"/>
            <a:ext cx="40255825" cy="3678238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000750" y="2595788"/>
            <a:ext cx="29737050" cy="9856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366840" tIns="183240" rIns="366840" bIns="183240">
            <a:spAutoFit/>
          </a:bodyPr>
          <a:lstStyle/>
          <a:p>
            <a:pPr algn="ctr">
              <a:lnSpc>
                <a:spcPct val="100000"/>
              </a:lnSpc>
              <a:spcBef>
                <a:spcPts val="9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</a:pPr>
            <a:r>
              <a:rPr lang="en-US" sz="4000" dirty="0">
                <a:solidFill>
                  <a:srgbClr val="000000"/>
                </a:solidFill>
                <a:latin typeface="+mj-lt"/>
              </a:rPr>
              <a:t>Sean Deering,</a:t>
            </a:r>
            <a:r>
              <a:rPr lang="en-US" sz="4000" baseline="30000" dirty="0">
                <a:solidFill>
                  <a:srgbClr val="000000"/>
                </a:solidFill>
                <a:latin typeface="+mj-lt"/>
              </a:rPr>
              <a:t>1,2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Jessie Juusola,</a:t>
            </a:r>
            <a:r>
              <a:rPr lang="en-US" sz="4000" baseline="30000" dirty="0">
                <a:solidFill>
                  <a:srgbClr val="000000"/>
                </a:solidFill>
              </a:rPr>
              <a:t>3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Benjamin Bradshaw,</a:t>
            </a:r>
            <a:r>
              <a:rPr lang="en-US" sz="4000" baseline="30000" dirty="0">
                <a:solidFill>
                  <a:srgbClr val="000000"/>
                </a:solidFill>
              </a:rPr>
              <a:t> 3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Times New Roman"/>
              </a:rPr>
              <a:t>Luca Foschini,</a:t>
            </a:r>
            <a:r>
              <a:rPr lang="en-US" sz="4000" baseline="30000" dirty="0">
                <a:solidFill>
                  <a:srgbClr val="000000"/>
                </a:solidFill>
              </a:rPr>
              <a:t>3</a:t>
            </a:r>
            <a:r>
              <a:rPr lang="en-US" sz="4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Adam Amdur,</a:t>
            </a:r>
            <a:r>
              <a:rPr lang="en-US" sz="4000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4000" baseline="30000" dirty="0">
                <a:solidFill>
                  <a:srgbClr val="00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Carl Stepnowsky, PhD</a:t>
            </a:r>
            <a:r>
              <a:rPr lang="en-US" sz="4000" baseline="30000" dirty="0">
                <a:solidFill>
                  <a:srgbClr val="000000"/>
                </a:solidFill>
                <a:latin typeface="+mj-lt"/>
              </a:rPr>
              <a:t>1,4</a:t>
            </a:r>
            <a:endParaRPr lang="en-US" sz="4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9525000" y="939748"/>
            <a:ext cx="22479000" cy="203205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366840" tIns="183240" rIns="366840" bIns="18324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</a:pPr>
            <a:r>
              <a:rPr lang="en-US" sz="5400" b="1" dirty="0">
                <a:solidFill>
                  <a:srgbClr val="000000"/>
                </a:solidFill>
                <a:latin typeface="+mj-lt"/>
              </a:rPr>
              <a:t>Bolstering Research Study Recruitment Speed And Retention Rate in a Nationwide Web-Based Sleep Study </a:t>
            </a:r>
            <a:endParaRPr lang="en-US" sz="5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114800" y="3288968"/>
            <a:ext cx="33451799" cy="82583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366840" tIns="183240" rIns="366840" bIns="183240">
            <a:spAutoFit/>
          </a:bodyPr>
          <a:lstStyle/>
          <a:p>
            <a:pPr algn="ctr">
              <a:lnSpc>
                <a:spcPct val="100000"/>
              </a:lnSpc>
              <a:spcBef>
                <a:spcPts val="9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</a:pPr>
            <a:r>
              <a:rPr lang="en-US" sz="2800" i="1" baseline="30000" dirty="0">
                <a:solidFill>
                  <a:srgbClr val="000000"/>
                </a:solidFill>
                <a:latin typeface="+mj-lt"/>
              </a:rPr>
              <a:t>1</a:t>
            </a:r>
            <a:r>
              <a:rPr lang="en-US" sz="2800" i="1" dirty="0">
                <a:solidFill>
                  <a:srgbClr val="000000"/>
                </a:solidFill>
                <a:latin typeface="+mj-lt"/>
              </a:rPr>
              <a:t>Health Services Research &amp; Development Unit, VASDHS;  </a:t>
            </a:r>
            <a:r>
              <a:rPr lang="en-US" sz="2800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2800" i="1" dirty="0">
                <a:solidFill>
                  <a:srgbClr val="000000"/>
                </a:solidFill>
                <a:latin typeface="+mj-lt"/>
              </a:rPr>
              <a:t>American Sleep Apnea Association;  </a:t>
            </a:r>
            <a:r>
              <a:rPr lang="en-US" sz="2800" i="1" baseline="30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US" sz="2800" i="1" dirty="0">
                <a:solidFill>
                  <a:srgbClr val="000000"/>
                </a:solidFill>
                <a:latin typeface="+mj-lt"/>
              </a:rPr>
              <a:t>Evidation Health, Inc; </a:t>
            </a:r>
            <a:r>
              <a:rPr lang="en-US" sz="2800" i="1" baseline="30000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lang="en-US" sz="2800" i="1" dirty="0">
                <a:solidFill>
                  <a:srgbClr val="000000"/>
                </a:solidFill>
                <a:latin typeface="Times New Roman"/>
              </a:rPr>
              <a:t>Dept. Of Medicine, UCSD</a:t>
            </a:r>
            <a:r>
              <a:rPr lang="en-US" sz="2800" i="1" dirty="0">
                <a:solidFill>
                  <a:srgbClr val="000000"/>
                </a:solidFill>
                <a:latin typeface="+mj-lt"/>
              </a:rPr>
              <a:t>  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953544" y="13563600"/>
            <a:ext cx="12600656" cy="691891"/>
          </a:xfrm>
          <a:prstGeom prst="rect">
            <a:avLst/>
          </a:prstGeom>
          <a:solidFill>
            <a:srgbClr val="000000"/>
          </a:solidFill>
          <a:ln w="9360">
            <a:noFill/>
            <a:miter lim="800000"/>
            <a:headEnd/>
            <a:tailEnd/>
          </a:ln>
        </p:spPr>
        <p:txBody>
          <a:bodyPr wrap="square" lIns="75240" tIns="37800" rIns="75240" bIns="37800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sz="4000" b="1" dirty="0">
                <a:solidFill>
                  <a:srgbClr val="FFFFFF"/>
                </a:solidFill>
                <a:latin typeface="+mj-lt"/>
              </a:rPr>
              <a:t>Methods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28944136" y="4489709"/>
            <a:ext cx="12894594" cy="691891"/>
          </a:xfrm>
          <a:prstGeom prst="rect">
            <a:avLst/>
          </a:prstGeom>
          <a:solidFill>
            <a:srgbClr val="000000"/>
          </a:solidFill>
          <a:ln w="9360">
            <a:noFill/>
            <a:miter lim="800000"/>
            <a:headEnd/>
            <a:tailEnd/>
          </a:ln>
        </p:spPr>
        <p:txBody>
          <a:bodyPr wrap="square" lIns="75240" tIns="37800" rIns="75240" bIns="37800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sz="4000" b="1" dirty="0">
                <a:solidFill>
                  <a:srgbClr val="FFFFFF"/>
                </a:solidFill>
                <a:latin typeface="+mj-lt"/>
              </a:rPr>
              <a:t>Discussion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06" y="1489826"/>
            <a:ext cx="7560594" cy="2451348"/>
          </a:xfrm>
          <a:prstGeom prst="rect">
            <a:avLst/>
          </a:prstGeom>
        </p:spPr>
      </p:pic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15344712" y="4495269"/>
            <a:ext cx="12732210" cy="691891"/>
          </a:xfrm>
          <a:prstGeom prst="rect">
            <a:avLst/>
          </a:prstGeom>
          <a:solidFill>
            <a:srgbClr val="000000"/>
          </a:solidFill>
          <a:ln w="9360">
            <a:noFill/>
            <a:miter lim="800000"/>
            <a:headEnd/>
            <a:tailEnd/>
          </a:ln>
        </p:spPr>
        <p:txBody>
          <a:bodyPr wrap="square" lIns="75240" tIns="37800" rIns="75240" bIns="37800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sz="4000" b="1" dirty="0">
                <a:solidFill>
                  <a:srgbClr val="FFFFFF"/>
                </a:solidFill>
                <a:latin typeface="+mj-lt"/>
              </a:rPr>
              <a:t>Results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716AADB8-F404-CA45-9727-A564E8B02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3600" y="25825709"/>
            <a:ext cx="12894594" cy="691891"/>
          </a:xfrm>
          <a:prstGeom prst="rect">
            <a:avLst/>
          </a:prstGeom>
          <a:solidFill>
            <a:srgbClr val="000000"/>
          </a:solidFill>
          <a:ln w="9360">
            <a:noFill/>
            <a:miter lim="800000"/>
            <a:headEnd/>
            <a:tailEnd/>
          </a:ln>
        </p:spPr>
        <p:txBody>
          <a:bodyPr wrap="square" lIns="75240" tIns="37800" rIns="75240" bIns="37800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sz="4000" b="1" dirty="0">
                <a:solidFill>
                  <a:srgbClr val="FFFFFF"/>
                </a:solidFill>
                <a:latin typeface="+mj-lt"/>
              </a:rPr>
              <a:t>References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9A22F0-1999-46ED-84B9-03A5E33C9CD7}"/>
              </a:ext>
            </a:extLst>
          </p:cNvPr>
          <p:cNvSpPr txBox="1"/>
          <p:nvPr/>
        </p:nvSpPr>
        <p:spPr>
          <a:xfrm>
            <a:off x="1991644" y="5181600"/>
            <a:ext cx="12600656" cy="8250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>
                <a:latin typeface="+mn-lt"/>
              </a:rPr>
              <a:t>Study Objectives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This study sought to take advantage of technological and methodological advancements in the field of Mobile Health (mHealth) research and apply them to a large-scale longitudinal study on sleep and activity. 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Large-scale studies of sleep patterns, quality, and associated characteristics substantiated by objective data are lacking.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Utilizing a novel platform </a:t>
            </a:r>
            <a:r>
              <a:rPr lang="en-US" sz="3800" dirty="0">
                <a:solidFill>
                  <a:srgbClr val="000000"/>
                </a:solidFill>
                <a:latin typeface="Times New Roman"/>
              </a:rPr>
              <a:t>(Achievement Studies, </a:t>
            </a:r>
            <a:r>
              <a:rPr lang="en-US" sz="3800" dirty="0" err="1">
                <a:solidFill>
                  <a:srgbClr val="000000"/>
                </a:solidFill>
                <a:latin typeface="Times New Roman"/>
              </a:rPr>
              <a:t>Evidation</a:t>
            </a:r>
            <a:r>
              <a:rPr lang="en-US" sz="3800" dirty="0">
                <a:solidFill>
                  <a:srgbClr val="000000"/>
                </a:solidFill>
                <a:latin typeface="Times New Roman"/>
              </a:rPr>
              <a:t> Health, San Mateo, CA</a:t>
            </a:r>
            <a:r>
              <a:rPr lang="en-US" sz="3800" dirty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3800" dirty="0">
                <a:latin typeface="+mn-lt"/>
              </a:rPr>
              <a:t>we tried to gain further insights into the relationship between sleep and activity while simultaneously speeding up the recruitment process and maximizing participant engagement and data completeness.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1B4CA-EA55-446E-B506-F8171BDD8E9C}"/>
              </a:ext>
            </a:extLst>
          </p:cNvPr>
          <p:cNvSpPr txBox="1"/>
          <p:nvPr/>
        </p:nvSpPr>
        <p:spPr>
          <a:xfrm>
            <a:off x="1937974" y="14249400"/>
            <a:ext cx="12600656" cy="1749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>
                <a:latin typeface="+mn-lt"/>
              </a:rPr>
              <a:t>Overview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A subset of Achievement community members with variability in bedtime were invited to the study by e-mail and assessed for eligibility.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r>
              <a:rPr lang="en-US" sz="3800" b="1" u="sng" dirty="0">
                <a:latin typeface="+mn-lt"/>
              </a:rPr>
              <a:t>Participants</a:t>
            </a:r>
          </a:p>
          <a:p>
            <a:endParaRPr lang="en-US" sz="3800" b="1" u="sng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Eligible participants went on to complete an electronic consent process and a series of baseline questionnaires. Participants could access the online study platform from any computer or web-enabled mobile device. </a:t>
            </a:r>
          </a:p>
          <a:p>
            <a:endParaRPr lang="en-US" sz="3800" dirty="0">
              <a:latin typeface="+mn-lt"/>
            </a:endParaRPr>
          </a:p>
          <a:p>
            <a:r>
              <a:rPr lang="en-US" sz="3800" b="1" u="sng" dirty="0">
                <a:latin typeface="+mn-lt"/>
              </a:rPr>
              <a:t>Study Measures</a:t>
            </a:r>
          </a:p>
          <a:p>
            <a:endParaRPr lang="en-US" sz="3800" b="1" u="sng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Questionnaires completed at baseline included About Me, My Family, Research Interest, Sleep Habits, Sleep Assessment, My Health (adapted from the SleepHealth Mobile App Study, American Sleep Apnea Association).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Questionnaires assessed participant background demographic information, family information, research interest, sleep and health-specific information.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Participants were prompted to complete a 7-day Sleepiness Checker activity (Karolinska Sleepiness Scale (KSS)) at baseline, 3 months, 6 months, 9 months and one year.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Participants were asked to connect a supported wearable device through the study dashboard. This allowed objective sleep and activity data to be collected by the research team over the course of the study. </a:t>
            </a:r>
            <a:endParaRPr lang="en-US" sz="38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594ABC-57E0-4E4D-B47B-CDB65218E62A}"/>
              </a:ext>
            </a:extLst>
          </p:cNvPr>
          <p:cNvSpPr txBox="1"/>
          <p:nvPr/>
        </p:nvSpPr>
        <p:spPr>
          <a:xfrm>
            <a:off x="15344711" y="13411200"/>
            <a:ext cx="12706475" cy="19013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Figure 1. Participant Enrollment Rate.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The histogram depicts participant enrollment by date/time bin. Blue bars represent the number of participants recruited at each date/time and the orange line shows cumulative enrollment. 394 participants were recruited in the first hour, and 1000 were recruited in the first 9 hours.</a:t>
            </a:r>
            <a:endParaRPr lang="en-US" sz="3800" b="1" u="sng" dirty="0">
              <a:solidFill>
                <a:srgbClr val="000000"/>
              </a:solidFill>
              <a:latin typeface="+mn-lt"/>
            </a:endParaRPr>
          </a:p>
          <a:p>
            <a:pPr lvl="0"/>
            <a:endParaRPr lang="en-US" sz="3800" b="1" u="sng" dirty="0">
              <a:latin typeface="+mn-lt"/>
            </a:endParaRPr>
          </a:p>
          <a:p>
            <a:r>
              <a:rPr lang="en-US" sz="3800" b="1" u="sng" dirty="0">
                <a:latin typeface="+mn-lt"/>
              </a:rPr>
              <a:t>Participants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During a 5-day recruitment period, 1156 participants were enrolled. Participant retention was 75% at 3 months and 60% at one year.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40% of participants who were still participating at the 1 year time point completed 7/7 days of the Sleepiness Checker.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r>
              <a:rPr lang="en-US" sz="3800" b="1" u="sng" dirty="0">
                <a:latin typeface="+mn-lt"/>
              </a:rPr>
              <a:t>Study Measures</a:t>
            </a:r>
          </a:p>
          <a:p>
            <a:endParaRPr lang="en-US" sz="3800" b="1" u="sng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98% of enrolled participants completed baseline questionnaires.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91% of participants completed baseline Sleepiness Checker.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Mean days of sleepiness checker completed was 5.7 ± 1.7 </a:t>
            </a:r>
          </a:p>
          <a:p>
            <a:r>
              <a:rPr lang="en-US" sz="3800" dirty="0">
                <a:latin typeface="+mn-lt"/>
              </a:rPr>
              <a:t>	 (1-7). 51% of participants completing 7 consecutive days of 	 	 the sleepiness checker.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Participant self-reported TST was 391.2 ± 108 minutes.</a:t>
            </a:r>
          </a:p>
          <a:p>
            <a:endParaRPr lang="en-US" sz="3800" dirty="0">
              <a:latin typeface="+mn-lt"/>
            </a:endParaRPr>
          </a:p>
          <a:p>
            <a:r>
              <a:rPr lang="en-US" sz="3800" b="1" u="sng" dirty="0">
                <a:latin typeface="+mn-lt"/>
              </a:rPr>
              <a:t>Wearable Data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85% of participants provided sleep-specific wearable data; 87% of participants provided activity-specific wearable data.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At baseline, wearable data indicated that participants slept an average of 302.8 ± 98.1 minutes per night (63-576)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63AD64-5DA9-4453-A0FD-D58F39477144}"/>
              </a:ext>
            </a:extLst>
          </p:cNvPr>
          <p:cNvSpPr txBox="1"/>
          <p:nvPr/>
        </p:nvSpPr>
        <p:spPr>
          <a:xfrm>
            <a:off x="28815967" y="5181600"/>
            <a:ext cx="12876797" cy="10969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>
                <a:latin typeface="+mn-lt"/>
              </a:rPr>
              <a:t>Conclusions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Conducting online, community-based longitudinal studies that include objective sleep and activity data is an innovative approach to carrying out research.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Carrying out research using the Evidation Achievement platform allowed for extremely rapid recruitment of participants. 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Overall study retention was very good, with 75% and 60% of users still actively participating at the 3-month and one 1-year time points, respectively.</a:t>
            </a:r>
          </a:p>
          <a:p>
            <a:endParaRPr lang="en-US" sz="3800" dirty="0">
              <a:latin typeface="+mn-lt"/>
            </a:endParaRPr>
          </a:p>
          <a:p>
            <a:r>
              <a:rPr lang="en-US" sz="3800" b="1" u="sng" dirty="0">
                <a:latin typeface="+mn-lt"/>
              </a:rPr>
              <a:t>Limitations</a:t>
            </a:r>
          </a:p>
          <a:p>
            <a:endParaRPr lang="en-US" sz="3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+mn-lt"/>
              </a:rPr>
              <a:t>As is the case with all large community-based studies, data quality must be carefully examined. In addition, the representativeness of the sample to the overall population will need to be evaluated.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A704FC-CE5E-4525-80D9-886FAC03DC85}"/>
              </a:ext>
            </a:extLst>
          </p:cNvPr>
          <p:cNvSpPr txBox="1"/>
          <p:nvPr/>
        </p:nvSpPr>
        <p:spPr>
          <a:xfrm>
            <a:off x="28798170" y="26635866"/>
            <a:ext cx="12894594" cy="4987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+mn-lt"/>
              </a:rPr>
              <a:t>Åkerstedt T, and Gillberg, M, Subjective and objective sleepiness in the active individual,” International Journal of Neuroscience, 52(12).29-37.1990.</a:t>
            </a:r>
          </a:p>
          <a:p>
            <a:endParaRPr lang="en-US" sz="3800" dirty="0">
              <a:latin typeface="+mn-lt"/>
            </a:endParaRPr>
          </a:p>
          <a:p>
            <a:r>
              <a:rPr lang="en-US" sz="3800" dirty="0">
                <a:latin typeface="+mn-lt"/>
              </a:rPr>
              <a:t>SleepHealth Mobile App Study. American Sleep Apnea Association. https://www.sleephealth.org/sleephealthapp.</a:t>
            </a:r>
          </a:p>
          <a:p>
            <a:endParaRPr lang="en-US" sz="3800" dirty="0">
              <a:latin typeface="+mn-lt"/>
            </a:endParaRPr>
          </a:p>
          <a:p>
            <a:r>
              <a:rPr lang="en-US" sz="3800" dirty="0">
                <a:latin typeface="+mn-lt"/>
              </a:rPr>
              <a:t>Evidation Achievement Platform. Evidation Health. https://www.myachievement.com.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43D338-01DA-49C0-9158-74217F0E76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57080" y="5285912"/>
            <a:ext cx="12694107" cy="82014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C4A04-485E-43FD-9F9C-7E494D305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15526" y="16151270"/>
            <a:ext cx="9459882" cy="77788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6543D8-532F-445A-99BB-561262C7909D}"/>
              </a:ext>
            </a:extLst>
          </p:cNvPr>
          <p:cNvSpPr txBox="1"/>
          <p:nvPr/>
        </p:nvSpPr>
        <p:spPr>
          <a:xfrm>
            <a:off x="28798171" y="23930125"/>
            <a:ext cx="12894594" cy="1895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Figure 2. Study Participant Flow.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White Boxes show steps of enrollment process and number/percent of total valid N, gray boxes show number of N lost in between each step.</a:t>
            </a:r>
            <a:endParaRPr lang="en-US" sz="3600" b="1" dirty="0">
              <a:solidFill>
                <a:srgbClr val="000000"/>
              </a:solidFill>
              <a:latin typeface="Times New Roman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83C533-6783-A948-9F4D-4102D59E12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89800" y="1962487"/>
            <a:ext cx="8490865" cy="15060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Microsoft YaHei"/>
      </a:majorFont>
      <a:minorFont>
        <a:latin typeface="Times New Roman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5282</TotalTime>
  <Words>684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Microsoft YaHei</vt:lpstr>
      <vt:lpstr>ＭＳ Ｐゴシック</vt:lpstr>
      <vt:lpstr>Arial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Stepnowsky, Carl J</dc:creator>
  <cp:lastModifiedBy>Stepnowsky, Carl J</cp:lastModifiedBy>
  <cp:revision>215</cp:revision>
  <cp:lastPrinted>2019-06-03T20:40:22Z</cp:lastPrinted>
  <dcterms:created xsi:type="dcterms:W3CDTF">2014-05-27T21:27:49Z</dcterms:created>
  <dcterms:modified xsi:type="dcterms:W3CDTF">2019-06-03T20:45:20Z</dcterms:modified>
</cp:coreProperties>
</file>